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8" r:id="rId1"/>
  </p:sldMasterIdLst>
  <p:notesMasterIdLst>
    <p:notesMasterId r:id="rId14"/>
  </p:notesMasterIdLst>
  <p:sldIdLst>
    <p:sldId id="256" r:id="rId2"/>
    <p:sldId id="259" r:id="rId3"/>
    <p:sldId id="265" r:id="rId4"/>
    <p:sldId id="272" r:id="rId5"/>
    <p:sldId id="266" r:id="rId6"/>
    <p:sldId id="267" r:id="rId7"/>
    <p:sldId id="268" r:id="rId8"/>
    <p:sldId id="269" r:id="rId9"/>
    <p:sldId id="270" r:id="rId10"/>
    <p:sldId id="273" r:id="rId11"/>
    <p:sldId id="27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roni, Stefano" initials="VS" lastIdx="1" clrIdx="0">
    <p:extLst>
      <p:ext uri="{19B8F6BF-5375-455C-9EA6-DF929625EA0E}">
        <p15:presenceInfo xmlns:p15="http://schemas.microsoft.com/office/powerpoint/2012/main" userId="Veroni, Stef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05B863-579D-4C35-A797-0E2D61E5DE03}" v="31" dt="2022-02-08T20:06:42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BBDD0-DB60-46D4-B63A-6789E78EEEEC}" type="datetimeFigureOut">
              <a:rPr lang="en-GB" smtClean="0"/>
              <a:t>02/06/2022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6554A-5F48-49D4-88FB-43FCC870001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786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664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955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0648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5014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39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874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7561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49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02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776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02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22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397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60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07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7E0C68-1493-49F0-9140-5E3B7128C888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28DA37F-AF98-42B6-AF83-4C6FA2C9E4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4036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upload.wikimedia.org/wikipedia/commons/2/2c/Grin-lens.p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32FD26-CA05-452C-94C7-CD65013D9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817" y="575320"/>
            <a:ext cx="11259127" cy="1820862"/>
          </a:xfrm>
        </p:spPr>
        <p:txBody>
          <a:bodyPr>
            <a:normAutofit fontScale="90000"/>
          </a:bodyPr>
          <a:lstStyle/>
          <a:p>
            <a:r>
              <a:rPr lang="it-IT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Cloaking</a:t>
            </a:r>
            <a:r>
              <a:rPr lang="it-IT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just Fiction?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5DBDB5-6A0F-4632-B786-64E54E84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91" y="2803866"/>
            <a:ext cx="6238217" cy="255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5D269D2-746D-4720-A211-10BBCF580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5" t="29241" r="10649" b="27821"/>
          <a:stretch/>
        </p:blipFill>
        <p:spPr>
          <a:xfrm>
            <a:off x="90553" y="207609"/>
            <a:ext cx="2958353" cy="106112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10EAC81-DF05-4BB7-BBC1-51ED53567A9E}"/>
              </a:ext>
            </a:extLst>
          </p:cNvPr>
          <p:cNvSpPr/>
          <p:nvPr/>
        </p:nvSpPr>
        <p:spPr>
          <a:xfrm>
            <a:off x="7518400" y="5770820"/>
            <a:ext cx="4292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Oliver Brown	Mark Salim</a:t>
            </a:r>
          </a:p>
          <a:p>
            <a:r>
              <a:rPr lang="en-US" i="1" dirty="0">
                <a:solidFill>
                  <a:schemeClr val="tx2"/>
                </a:solidFill>
              </a:rPr>
              <a:t>Stefano Veroni	Sophie </a:t>
            </a:r>
            <a:r>
              <a:rPr lang="en-US" i="1" dirty="0" err="1">
                <a:solidFill>
                  <a:schemeClr val="tx2"/>
                </a:solidFill>
              </a:rPr>
              <a:t>Mosselmans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0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BA91D9-2306-4FAF-9E70-3AD7C8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…beyond electromagnetism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5BA733-40C3-499B-B36E-644BA8915F90}"/>
              </a:ext>
            </a:extLst>
          </p:cNvPr>
          <p:cNvSpPr txBox="1"/>
          <p:nvPr/>
        </p:nvSpPr>
        <p:spPr>
          <a:xfrm>
            <a:off x="5968533" y="1614541"/>
            <a:ext cx="4833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Cloaked Acoustic Sensors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D44287F-D8F1-4A55-9F5E-3E1573D67817}"/>
              </a:ext>
            </a:extLst>
          </p:cNvPr>
          <p:cNvSpPr txBox="1"/>
          <p:nvPr/>
        </p:nvSpPr>
        <p:spPr>
          <a:xfrm>
            <a:off x="5968533" y="5339376"/>
            <a:ext cx="3612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invisibility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F1FC4CB-F457-40AC-9392-A30688F3F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508" y="2723334"/>
            <a:ext cx="2757766" cy="19345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B8762A-BAAF-4286-9821-D09EC492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20" y="1301420"/>
            <a:ext cx="2828925" cy="16192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54738D0-6D77-4F15-B307-FB4C3149B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275" y="4903694"/>
            <a:ext cx="2546364" cy="16984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81D2B9-AED7-4B39-BB94-4C0EAAD53A40}"/>
              </a:ext>
            </a:extLst>
          </p:cNvPr>
          <p:cNvSpPr txBox="1"/>
          <p:nvPr/>
        </p:nvSpPr>
        <p:spPr>
          <a:xfrm>
            <a:off x="5000345" y="130142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[2]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DA3B3D-70F8-4A36-ACDC-F6C09B685314}"/>
              </a:ext>
            </a:extLst>
          </p:cNvPr>
          <p:cNvSpPr txBox="1"/>
          <p:nvPr/>
        </p:nvSpPr>
        <p:spPr>
          <a:xfrm>
            <a:off x="8900274" y="2648768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[9]</a:t>
            </a: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AF5E8D-D875-4266-9C6C-FBD52124CE3A}"/>
              </a:ext>
            </a:extLst>
          </p:cNvPr>
          <p:cNvSpPr txBox="1"/>
          <p:nvPr/>
        </p:nvSpPr>
        <p:spPr>
          <a:xfrm>
            <a:off x="5000345" y="4903694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[10]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4C6C21-CE3C-6F78-8B39-3AC49E647A85}"/>
              </a:ext>
            </a:extLst>
          </p:cNvPr>
          <p:cNvSpPr txBox="1"/>
          <p:nvPr/>
        </p:nvSpPr>
        <p:spPr>
          <a:xfrm>
            <a:off x="2326376" y="3398222"/>
            <a:ext cx="316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Seismic Cloaking</a:t>
            </a:r>
          </a:p>
        </p:txBody>
      </p:sp>
    </p:spTree>
    <p:extLst>
      <p:ext uri="{BB962C8B-B14F-4D97-AF65-F5344CB8AC3E}">
        <p14:creationId xmlns:p14="http://schemas.microsoft.com/office/powerpoint/2010/main" val="294535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51B27B-7DBC-426E-8F75-7D4A2E65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26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it-IT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5C85A6-D009-4AF0-B244-D27212461BDF}"/>
              </a:ext>
            </a:extLst>
          </p:cNvPr>
          <p:cNvSpPr txBox="1"/>
          <p:nvPr/>
        </p:nvSpPr>
        <p:spPr>
          <a:xfrm>
            <a:off x="5925673" y="4842383"/>
            <a:ext cx="424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but is still far from fact!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F1BAA9-CA59-4643-A640-5E84E47B4F03}"/>
              </a:ext>
            </a:extLst>
          </p:cNvPr>
          <p:cNvSpPr txBox="1"/>
          <p:nvPr/>
        </p:nvSpPr>
        <p:spPr>
          <a:xfrm>
            <a:off x="838199" y="1547421"/>
            <a:ext cx="98118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last 20 years many innovations have been made towards achieving a perfect cloak: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different techniques have been developed, all with their own strengths and weaknesses.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Cloaking technologies would have many applications in many different fields.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CCD0E6-4788-446D-AA28-8C507E88E647}"/>
              </a:ext>
            </a:extLst>
          </p:cNvPr>
          <p:cNvSpPr txBox="1"/>
          <p:nvPr/>
        </p:nvSpPr>
        <p:spPr>
          <a:xfrm>
            <a:off x="1541930" y="3358214"/>
            <a:ext cx="4099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is cloaking just fiction?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C4A42D-E09A-6E75-7D8D-E445AFE1705F}"/>
              </a:ext>
            </a:extLst>
          </p:cNvPr>
          <p:cNvSpPr txBox="1"/>
          <p:nvPr/>
        </p:nvSpPr>
        <p:spPr>
          <a:xfrm>
            <a:off x="1607127" y="4298750"/>
            <a:ext cx="519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No, cloaking is not just fiction…</a:t>
            </a:r>
          </a:p>
        </p:txBody>
      </p:sp>
    </p:spTree>
    <p:extLst>
      <p:ext uri="{BB962C8B-B14F-4D97-AF65-F5344CB8AC3E}">
        <p14:creationId xmlns:p14="http://schemas.microsoft.com/office/powerpoint/2010/main" val="40202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F49A6C-22E8-4D8D-9825-7FF2EE9C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it-IT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0CF4E1-CBD4-4145-BDE4-68A8A98C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18" y="1484745"/>
            <a:ext cx="11120582" cy="4140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[1]«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Metamaterials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Transmission Line Theory and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Microwave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Applications» by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Caloz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Cristophe;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Itoh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Tatsuo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[2]“Cloaking and Invisibility: A Review”, Romain Fleury and Andrea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(Invited Review), Progress In Electromagnetics Research, Vol. 147, 171–202, 2014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https://upload.wikimedia.org/wikipedia/commons/2/2c/Grin-lens.png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by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Piachoo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v2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“Metamaterial Electromagnetic Cloak at Microwave Frequencies”, by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D.Schurig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J.J.Mock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J.Justice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S.A.Cumer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J.B.Pendry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A.F.Starr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D.R.Smith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[5]“Invisibility exposed: physical bounds on passive cloaking”, by Francesco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Monticone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Andrea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Alù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 Vol. 3, Issue 7, pp. 718-724, 2016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[6]“Electromagnetic cloaking with metamaterials”, by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P.Alitao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S.Tretyakov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Materials today, volume 12, issue 3, march 2009, pages 22-29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[7]“Spectral cloaking could make objects invisible under realistic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conditions”by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Optical Society of America, JUNE 28, 2018, Phys.org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[8]”Frontiers of Engineering: Reports on Leading-Edge Engineering from the 2015 Symposium” (2016),Chapter: “Metamaterial-based Device Engineering”, by Andrea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Alù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“Earthquake-Proof Skyscrapers Hide From Seismic Waves” By Carina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StorrsOctober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14, 2009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“Thermal "invisibility cloak" could keep people cool”, BY CHARLES Q. CHOI, SEPTEMBER 23, 2015 / 11:39 AM / LIVESCIENCE.COM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20302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E2490-1DD9-467C-BA12-6D23CD9E7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it-IT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cloaking</a:t>
            </a:r>
            <a:r>
              <a:rPr lang="it-IT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E20F3D-4399-4B7F-ABC5-564BCA2E4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537" y="2657955"/>
            <a:ext cx="3055884" cy="186727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DD3A03C-2590-4E45-9CAA-32C6E892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2657955"/>
            <a:ext cx="3055884" cy="1828957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3E3A9459-C7A3-4820-9546-9CAA3EA609D8}"/>
              </a:ext>
            </a:extLst>
          </p:cNvPr>
          <p:cNvSpPr/>
          <p:nvPr/>
        </p:nvSpPr>
        <p:spPr>
          <a:xfrm>
            <a:off x="4033499" y="3409978"/>
            <a:ext cx="286870" cy="2958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104723-B439-4DF7-AE94-F682A7EAB724}"/>
              </a:ext>
            </a:extLst>
          </p:cNvPr>
          <p:cNvSpPr/>
          <p:nvPr/>
        </p:nvSpPr>
        <p:spPr>
          <a:xfrm>
            <a:off x="3748812" y="3155574"/>
            <a:ext cx="856244" cy="8337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E64DD65-97D2-4381-8D75-C3F4DD3C5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000"/>
                    </a14:imgEffect>
                    <a14:imgEffect>
                      <a14:brightnessContrast bright="35000" contrast="-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7061" y="2879285"/>
            <a:ext cx="1937878" cy="135722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BED5C20-A0D8-42D7-A759-61B354F92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536" y="2654283"/>
            <a:ext cx="3055885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1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D9391F-138C-4B14-82F5-CE46EAF8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74"/>
            <a:ext cx="10239375" cy="1325563"/>
          </a:xfrm>
        </p:spPr>
        <p:txBody>
          <a:bodyPr>
            <a:normAutofit/>
          </a:bodyPr>
          <a:lstStyle/>
          <a:p>
            <a:r>
              <a:rPr lang="it-IT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Metamaterials</a:t>
            </a:r>
            <a:endParaRPr lang="it-IT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96D700-F76D-4729-BD40-77D3E7BD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945" y="510042"/>
            <a:ext cx="1753535" cy="183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3309A4D-82A0-4B61-8303-847E38B2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869" y="2410777"/>
            <a:ext cx="1854464" cy="2036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7AEED1C-3B67-4530-B12C-5520FD8846C3}"/>
                  </a:ext>
                </a:extLst>
              </p:cNvPr>
              <p:cNvSpPr txBox="1"/>
              <p:nvPr/>
            </p:nvSpPr>
            <p:spPr>
              <a:xfrm>
                <a:off x="912764" y="1417498"/>
                <a:ext cx="497780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t-IT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chieve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negative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it-IT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Behave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handed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materials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EM </a:t>
                </a:r>
                <a:r>
                  <a:rPr lang="it-IT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phenomena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reversed</a:t>
                </a:r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GB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ivide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passive and </a:t>
                </a:r>
                <a:r>
                  <a:rPr lang="it-IT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active</a:t>
                </a:r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7AEED1C-3B67-4530-B12C-5520FD884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64" y="1417498"/>
                <a:ext cx="4977808" cy="2585323"/>
              </a:xfrm>
              <a:prstGeom prst="rect">
                <a:avLst/>
              </a:prstGeom>
              <a:blipFill>
                <a:blip r:embed="rId5"/>
                <a:stretch>
                  <a:fillRect l="-17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109ADCB-3DDA-45A2-BF54-0D7488B26103}"/>
              </a:ext>
            </a:extLst>
          </p:cNvPr>
          <p:cNvCxnSpPr/>
          <p:nvPr/>
        </p:nvCxnSpPr>
        <p:spPr>
          <a:xfrm>
            <a:off x="1114423" y="2889998"/>
            <a:ext cx="3333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EA6D63-41CE-4D25-BC85-A8BE8C766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306" y="4447222"/>
            <a:ext cx="1748174" cy="174817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CFC756-A0B5-460D-8E7B-D852575E24EE}"/>
              </a:ext>
            </a:extLst>
          </p:cNvPr>
          <p:cNvSpPr txBox="1"/>
          <p:nvPr/>
        </p:nvSpPr>
        <p:spPr>
          <a:xfrm>
            <a:off x="6618961" y="2710160"/>
            <a:ext cx="2224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1999 -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J.Pendry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Firstly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explained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make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EF17065-8A3F-4AE1-A873-22083554EED5}"/>
              </a:ext>
            </a:extLst>
          </p:cNvPr>
          <p:cNvSpPr txBox="1"/>
          <p:nvPr/>
        </p:nvSpPr>
        <p:spPr>
          <a:xfrm>
            <a:off x="8898456" y="4965440"/>
            <a:ext cx="2359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2001 – D. Smith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metamaterial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realized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7D887DB-BBC7-4A0E-BD84-6864A6B17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179" y="3895321"/>
            <a:ext cx="4328535" cy="165368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8831439-F8F4-4164-B119-BD057F7BAEBD}"/>
              </a:ext>
            </a:extLst>
          </p:cNvPr>
          <p:cNvSpPr txBox="1"/>
          <p:nvPr/>
        </p:nvSpPr>
        <p:spPr>
          <a:xfrm>
            <a:off x="1114423" y="5549004"/>
            <a:ext cx="4062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The first </a:t>
            </a:r>
            <a:r>
              <a:rPr lang="it-IT" sz="1200" dirty="0" err="1"/>
              <a:t>experimental</a:t>
            </a:r>
            <a:r>
              <a:rPr lang="it-IT" sz="1200" dirty="0"/>
              <a:t> LHM </a:t>
            </a:r>
            <a:r>
              <a:rPr lang="it-IT" sz="1200" dirty="0" err="1"/>
              <a:t>structure</a:t>
            </a:r>
            <a:r>
              <a:rPr lang="it-IT" sz="1200" dirty="0"/>
              <a:t>, </a:t>
            </a:r>
            <a:r>
              <a:rPr lang="it-IT" sz="1200" dirty="0" err="1"/>
              <a:t>as</a:t>
            </a:r>
            <a:r>
              <a:rPr lang="it-IT" sz="1200" dirty="0"/>
              <a:t> a </a:t>
            </a:r>
            <a:r>
              <a:rPr lang="it-IT" sz="1200" dirty="0" err="1"/>
              <a:t>combination</a:t>
            </a:r>
            <a:r>
              <a:rPr lang="it-IT" sz="1200" dirty="0"/>
              <a:t> of the </a:t>
            </a:r>
            <a:r>
              <a:rPr lang="it-IT" sz="1200" dirty="0" err="1"/>
              <a:t>thin</a:t>
            </a:r>
            <a:r>
              <a:rPr lang="it-IT" sz="1200" dirty="0"/>
              <a:t> </a:t>
            </a:r>
            <a:r>
              <a:rPr lang="it-IT" sz="1200" dirty="0" err="1"/>
              <a:t>wire</a:t>
            </a:r>
            <a:r>
              <a:rPr lang="it-IT" sz="1200" dirty="0"/>
              <a:t> and the split ring </a:t>
            </a:r>
            <a:r>
              <a:rPr lang="it-IT" sz="1200" dirty="0" err="1"/>
              <a:t>resonator</a:t>
            </a:r>
            <a:r>
              <a:rPr lang="it-IT" sz="1200" dirty="0"/>
              <a:t>. [1]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5AA62978-2237-C715-3799-DBDBB98B02E7}"/>
                  </a:ext>
                </a:extLst>
              </p:cNvPr>
              <p:cNvSpPr txBox="1"/>
              <p:nvPr/>
            </p:nvSpPr>
            <p:spPr>
              <a:xfrm>
                <a:off x="8681443" y="621320"/>
                <a:ext cx="2576303" cy="148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1967 - V.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Veselago</a:t>
                </a:r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Firstly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hypotheisised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theoretically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studied</a:t>
                </a:r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it-IT" sz="1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it-IT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𝜀𝜇</m:t>
                        </m:r>
                      </m:e>
                    </m:rad>
                  </m:oMath>
                </a14:m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5AA62978-2237-C715-3799-DBDBB98B0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443" y="621320"/>
                <a:ext cx="2576303" cy="1483548"/>
              </a:xfrm>
              <a:prstGeom prst="rect">
                <a:avLst/>
              </a:prstGeom>
              <a:blipFill>
                <a:blip r:embed="rId8"/>
                <a:stretch>
                  <a:fillRect l="-1891" t="-2469" r="-4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105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F7D719-3866-4F5E-B5B7-418829360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r>
              <a:rPr lang="it-IT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Optics</a:t>
            </a:r>
            <a:endParaRPr lang="en-GB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F76E0A-239C-4A8E-89FC-6AF4960ED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612"/>
            <a:ext cx="10515600" cy="1138517"/>
          </a:xfrm>
        </p:spPr>
        <p:txBody>
          <a:bodyPr>
            <a:normAutofit fontScale="92500" lnSpcReduction="20000"/>
          </a:bodyPr>
          <a:lstStyle/>
          <a:p>
            <a:pPr fontAlgn="base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by applying Coordinate Transformations</a:t>
            </a:r>
          </a:p>
          <a:p>
            <a:pPr fontAlgn="base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varying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µ </a:t>
            </a:r>
          </a:p>
          <a:p>
            <a:pPr fontAlgn="base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GRIN Optics</a:t>
            </a:r>
          </a:p>
          <a:p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DF73C3-A606-4B5D-BF38-389E84CE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170010"/>
            <a:ext cx="4534100" cy="256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221E31-8FE4-4B76-9242-526E7164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091" y="3170010"/>
            <a:ext cx="4276293" cy="256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C99DDED-D694-4AA5-AE0E-2FE38F2D5AE5}"/>
              </a:ext>
            </a:extLst>
          </p:cNvPr>
          <p:cNvSpPr/>
          <p:nvPr/>
        </p:nvSpPr>
        <p:spPr>
          <a:xfrm>
            <a:off x="1756059" y="5778362"/>
            <a:ext cx="2703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Coordinate Transformation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F1EC021-9016-4F6A-878F-FE26D525E549}"/>
              </a:ext>
            </a:extLst>
          </p:cNvPr>
          <p:cNvSpPr/>
          <p:nvPr/>
        </p:nvSpPr>
        <p:spPr>
          <a:xfrm>
            <a:off x="6342816" y="5738813"/>
            <a:ext cx="47819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GRIN Optics: </a:t>
            </a:r>
            <a:r>
              <a:rPr lang="en-US" sz="1200" dirty="0"/>
              <a:t>A gradient-index lens with a parabolic variation of  refractive index (</a:t>
            </a:r>
            <a:r>
              <a:rPr lang="en-US" sz="1200" i="1" dirty="0"/>
              <a:t>n</a:t>
            </a:r>
            <a:r>
              <a:rPr lang="en-US" sz="1200" dirty="0"/>
              <a:t>) with radial distance (</a:t>
            </a:r>
            <a:r>
              <a:rPr lang="en-US" sz="1200" i="1" dirty="0"/>
              <a:t>x</a:t>
            </a:r>
            <a:r>
              <a:rPr lang="en-US" sz="1200" dirty="0"/>
              <a:t>).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D3C3F6-2685-4B77-BB88-6D0DB36FE4E4}"/>
              </a:ext>
            </a:extLst>
          </p:cNvPr>
          <p:cNvSpPr txBox="1"/>
          <p:nvPr/>
        </p:nvSpPr>
        <p:spPr>
          <a:xfrm>
            <a:off x="5514110" y="3087824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[2]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7ED7B7-4928-4C34-B1B4-1827472C6C3E}"/>
              </a:ext>
            </a:extLst>
          </p:cNvPr>
          <p:cNvSpPr txBox="1"/>
          <p:nvPr/>
        </p:nvSpPr>
        <p:spPr>
          <a:xfrm>
            <a:off x="10658384" y="310973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[3]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81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2C2E9358-8919-45B2-9225-1B8E6BCE41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1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it-IT" sz="4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4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sz="48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it-IT" sz="48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st</m:t>
                        </m:r>
                      </m:sup>
                    </m:sSup>
                  </m:oMath>
                </a14:m>
                <a:r>
                  <a:rPr lang="it-IT" sz="4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4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Metamaterial</a:t>
                </a:r>
                <a:r>
                  <a:rPr lang="it-IT" sz="4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4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Cloaking</a:t>
                </a:r>
                <a:r>
                  <a:rPr lang="it-IT" sz="4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2C2E9358-8919-45B2-9225-1B8E6BCE4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1" cy="1325563"/>
              </a:xfrm>
              <a:blipFill>
                <a:blip r:embed="rId2"/>
                <a:stretch>
                  <a:fillRect l="-2899" b="-2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F7D1B2E0-98A4-4C97-AFC5-B5AACB6613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23622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E8CFEE4-48F7-4014-AEFB-00C1B6EE6BD0}"/>
              </a:ext>
            </a:extLst>
          </p:cNvPr>
          <p:cNvSpPr/>
          <p:nvPr/>
        </p:nvSpPr>
        <p:spPr>
          <a:xfrm>
            <a:off x="696165" y="149379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R Smith et al. 2006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worked for a small Copper Cylinder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worked in Microwaves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worked in 2D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105399-4060-4E91-80DB-B8846E93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30" y="3429000"/>
            <a:ext cx="48577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9D38C3A-34FD-4CAB-B997-24E46D3DAAF0}"/>
              </a:ext>
            </a:extLst>
          </p:cNvPr>
          <p:cNvSpPr/>
          <p:nvPr/>
        </p:nvSpPr>
        <p:spPr>
          <a:xfrm>
            <a:off x="2300583" y="5464468"/>
            <a:ext cx="267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Single Split Ring Resonator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B6F24C3-2F24-48EB-8ED5-70BDC864B69B}"/>
              </a:ext>
            </a:extLst>
          </p:cNvPr>
          <p:cNvSpPr/>
          <p:nvPr/>
        </p:nvSpPr>
        <p:spPr>
          <a:xfrm>
            <a:off x="8313861" y="5464468"/>
            <a:ext cx="2323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The 1</a:t>
            </a:r>
            <a:r>
              <a:rPr lang="en-GB" baseline="30000" dirty="0"/>
              <a:t>st</a:t>
            </a:r>
            <a:r>
              <a:rPr lang="en-GB" dirty="0"/>
              <a:t> Cloaking device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974EB0-C3FA-4072-BE9A-2E7BF9C90783}"/>
              </a:ext>
            </a:extLst>
          </p:cNvPr>
          <p:cNvSpPr txBox="1"/>
          <p:nvPr/>
        </p:nvSpPr>
        <p:spPr>
          <a:xfrm>
            <a:off x="6213680" y="3298195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[4]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03EA5BF-E87B-4A26-91F4-16D813EE3685}"/>
              </a:ext>
            </a:extLst>
          </p:cNvPr>
          <p:cNvSpPr/>
          <p:nvPr/>
        </p:nvSpPr>
        <p:spPr>
          <a:xfrm>
            <a:off x="11184542" y="2304873"/>
            <a:ext cx="3433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10010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7BDB5F-4BFC-41E6-B940-029F9F1C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74"/>
            <a:ext cx="10515600" cy="1325563"/>
          </a:xfrm>
        </p:spPr>
        <p:txBody>
          <a:bodyPr/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it-IT" dirty="0"/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E1AB738-1870-4AAB-AEAA-31173901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96" y="1083571"/>
            <a:ext cx="3928593" cy="469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A5A579B-2A07-4E82-99E7-EF4662A13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4" y="4313041"/>
            <a:ext cx="7674909" cy="146138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D8ACA8-F91B-425D-8002-FC5167845E5B}"/>
              </a:ext>
            </a:extLst>
          </p:cNvPr>
          <p:cNvSpPr txBox="1"/>
          <p:nvPr/>
        </p:nvSpPr>
        <p:spPr>
          <a:xfrm>
            <a:off x="11523821" y="1178548"/>
            <a:ext cx="44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[5]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CAE96BA-F3AC-DA58-C8C0-A83B7D6BD910}"/>
              </a:ext>
            </a:extLst>
          </p:cNvPr>
          <p:cNvSpPr/>
          <p:nvPr/>
        </p:nvSpPr>
        <p:spPr>
          <a:xfrm>
            <a:off x="478794" y="1486325"/>
            <a:ext cx="66793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only cloak small objects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Dispersion when dealing with wider bandwidths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Shorter wavelength cloaking difficult to achieve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Dissipation of energy 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8157156-D7EF-7A97-4512-45A9410C561D}"/>
              </a:ext>
            </a:extLst>
          </p:cNvPr>
          <p:cNvSpPr/>
          <p:nvPr/>
        </p:nvSpPr>
        <p:spPr>
          <a:xfrm>
            <a:off x="8571345" y="1178548"/>
            <a:ext cx="581891" cy="419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6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637177-991B-48AE-8D8A-511B06AA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it-IT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B6361A3-6F31-46FD-A7CE-BB67E0F21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506"/>
          <a:stretch/>
        </p:blipFill>
        <p:spPr>
          <a:xfrm>
            <a:off x="797861" y="4752086"/>
            <a:ext cx="4772025" cy="121120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AE5038-57A0-485E-8C36-8DBB9BA16ADA}"/>
              </a:ext>
            </a:extLst>
          </p:cNvPr>
          <p:cNvSpPr txBox="1"/>
          <p:nvPr/>
        </p:nvSpPr>
        <p:spPr>
          <a:xfrm>
            <a:off x="5597381" y="4732061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[6]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7CBFC3D-C295-49CF-8AAE-BEF2F00E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35" y="4343605"/>
            <a:ext cx="3386945" cy="202817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E7C042-6913-45DA-891E-550F17FABE65}"/>
              </a:ext>
            </a:extLst>
          </p:cNvPr>
          <p:cNvSpPr txBox="1"/>
          <p:nvPr/>
        </p:nvSpPr>
        <p:spPr>
          <a:xfrm>
            <a:off x="10946206" y="4490476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[7]</a:t>
            </a:r>
            <a:endParaRPr lang="en-GB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7799849-B296-28B3-4936-F8FEBCD09EDF}"/>
              </a:ext>
            </a:extLst>
          </p:cNvPr>
          <p:cNvSpPr/>
          <p:nvPr/>
        </p:nvSpPr>
        <p:spPr>
          <a:xfrm>
            <a:off x="448608" y="1392685"/>
            <a:ext cx="569218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 Cancellation</a:t>
            </a:r>
          </a:p>
          <a:p>
            <a:pPr marL="0" indent="0" algn="just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certain frequencies, the scattering from the object and from the shell cancel each other, making the object and the device invisible.</a:t>
            </a:r>
          </a:p>
          <a:p>
            <a:pPr marL="0" indent="0" algn="just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active form improves its capabilities for wider bandwidths.</a:t>
            </a:r>
            <a:r>
              <a:rPr lang="en-GB" sz="2800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C3B0D47-F243-F8CE-FC3C-8F0B0A9FB3B4}"/>
              </a:ext>
            </a:extLst>
          </p:cNvPr>
          <p:cNvSpPr/>
          <p:nvPr/>
        </p:nvSpPr>
        <p:spPr>
          <a:xfrm>
            <a:off x="6451117" y="1438852"/>
            <a:ext cx="542558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Cloaking</a:t>
            </a:r>
          </a:p>
          <a:p>
            <a:pPr marL="0" indent="0" algn="ctr">
              <a:buNone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Redistributes the incoming wave’s energy towards non interacting frequencies.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Recomposes the wave into its original form.</a:t>
            </a:r>
          </a:p>
          <a:p>
            <a:pPr>
              <a:buFont typeface="Wingdings" panose="05000000000000000000" pitchFamily="2" charset="2"/>
              <a:buChar char="v"/>
            </a:pP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87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5AB98F-D4A3-466E-AA9A-930A807A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21"/>
            <a:ext cx="10515600" cy="1038201"/>
          </a:xfrm>
        </p:spPr>
        <p:txBody>
          <a:bodyPr>
            <a:norm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alternative techniques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8808A04-53DB-49DB-9985-C6AA3F7E7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73897"/>
              </p:ext>
            </p:extLst>
          </p:nvPr>
        </p:nvGraphicFramePr>
        <p:xfrm>
          <a:off x="509468" y="1059677"/>
          <a:ext cx="11173064" cy="5709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417">
                  <a:extLst>
                    <a:ext uri="{9D8B030D-6E8A-4147-A177-3AD203B41FA5}">
                      <a16:colId xmlns:a16="http://schemas.microsoft.com/office/drawing/2014/main" val="518131895"/>
                    </a:ext>
                  </a:extLst>
                </a:gridCol>
                <a:gridCol w="4597374">
                  <a:extLst>
                    <a:ext uri="{9D8B030D-6E8A-4147-A177-3AD203B41FA5}">
                      <a16:colId xmlns:a16="http://schemas.microsoft.com/office/drawing/2014/main" val="4081673385"/>
                    </a:ext>
                  </a:extLst>
                </a:gridCol>
                <a:gridCol w="3874273">
                  <a:extLst>
                    <a:ext uri="{9D8B030D-6E8A-4147-A177-3AD203B41FA5}">
                      <a16:colId xmlns:a16="http://schemas.microsoft.com/office/drawing/2014/main" val="1477007857"/>
                    </a:ext>
                  </a:extLst>
                </a:gridCol>
              </a:tblGrid>
              <a:tr h="1430486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Scattering Cancellation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Spectral 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Cloaking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48133"/>
                  </a:ext>
                </a:extLst>
              </a:tr>
              <a:tr h="81819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of any size 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845714"/>
                  </a:ext>
                </a:extLst>
              </a:tr>
              <a:tr h="86180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Wide bandwidth 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16943"/>
                  </a:ext>
                </a:extLst>
              </a:tr>
              <a:tr h="906232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Omni-directional 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80462"/>
                  </a:ext>
                </a:extLst>
              </a:tr>
              <a:tr h="78238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Relatively easy (and cheap) to realize 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10263"/>
                  </a:ext>
                </a:extLst>
              </a:tr>
              <a:tr h="90999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be integrated into small complex systems 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334080"/>
                  </a:ext>
                </a:extLst>
              </a:tr>
            </a:tbl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7E53F996-DC6F-4C98-866D-356552052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45" y="1127422"/>
            <a:ext cx="2064575" cy="12387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C11B1A-78A7-49F8-A779-2603DFA07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51"/>
          <a:stretch/>
        </p:blipFill>
        <p:spPr>
          <a:xfrm>
            <a:off x="4174534" y="1550415"/>
            <a:ext cx="2852956" cy="7563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0B0ACB-4555-4ED1-BE19-0C88888AF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630" y="2560322"/>
            <a:ext cx="648231" cy="66998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07DA195-E4FE-4A8E-9B20-CE63BA1C8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565" y="3429000"/>
            <a:ext cx="648231" cy="66110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51BCD18-1850-4B00-8E82-01832B93E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580" y="2560467"/>
            <a:ext cx="648231" cy="6698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46DED0A-A91F-4485-8047-BE5F08C3E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3420" y="3424461"/>
            <a:ext cx="648231" cy="6701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A4E37BA-1F8E-40CF-8955-91FDB3468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565" y="4297491"/>
            <a:ext cx="639781" cy="661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67178F4-AC2F-48D7-B87F-A801597EC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861" y="5159315"/>
            <a:ext cx="646232" cy="6677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505696F-4AC6-4226-8351-DB412CC2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902" y="5165981"/>
            <a:ext cx="650444" cy="66110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9C103F6-BD96-41A8-9D0C-472F79AEF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9094" y="4285161"/>
            <a:ext cx="685767" cy="68576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862158-26A0-4FBD-8531-1FD19D7875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3902" y="5966676"/>
            <a:ext cx="646232" cy="67061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AE0D22E-3DD2-4FDD-BD46-C29E67B25E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8861" y="5978869"/>
            <a:ext cx="646232" cy="658425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1391E92-5959-E5D6-0414-C01BE5BFDB0C}"/>
              </a:ext>
            </a:extLst>
          </p:cNvPr>
          <p:cNvCxnSpPr/>
          <p:nvPr/>
        </p:nvCxnSpPr>
        <p:spPr>
          <a:xfrm>
            <a:off x="509468" y="1059677"/>
            <a:ext cx="11173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BC98E8A2-6EBE-F3DE-6D58-0D7B718EFBE0}"/>
              </a:ext>
            </a:extLst>
          </p:cNvPr>
          <p:cNvCxnSpPr/>
          <p:nvPr/>
        </p:nvCxnSpPr>
        <p:spPr>
          <a:xfrm>
            <a:off x="509468" y="1059677"/>
            <a:ext cx="0" cy="1500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3061322-2FA6-3DA9-B341-32718368302D}"/>
              </a:ext>
            </a:extLst>
          </p:cNvPr>
          <p:cNvCxnSpPr>
            <a:cxnSpLocks/>
          </p:cNvCxnSpPr>
          <p:nvPr/>
        </p:nvCxnSpPr>
        <p:spPr>
          <a:xfrm>
            <a:off x="11682532" y="1059677"/>
            <a:ext cx="0" cy="1378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0512FC-62F2-48E0-AB2D-54C5ECF8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9217D6-9E18-419D-94C6-FE2A7C6F6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68" y="1428170"/>
            <a:ext cx="3926541" cy="265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B2F2305-52B2-440E-B8CB-89DDA8FBE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90" y="4250465"/>
            <a:ext cx="4555749" cy="223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5EDB7A-DE49-455C-B9B2-087498CB0BD4}"/>
              </a:ext>
            </a:extLst>
          </p:cNvPr>
          <p:cNvSpPr txBox="1"/>
          <p:nvPr/>
        </p:nvSpPr>
        <p:spPr>
          <a:xfrm>
            <a:off x="1498349" y="4288483"/>
            <a:ext cx="43837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Cloaked Antennas</a:t>
            </a:r>
          </a:p>
          <a:p>
            <a:pPr algn="r"/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improved wireless communications</a:t>
            </a:r>
          </a:p>
          <a:p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DB0169-0BE0-4A60-8E13-E03BB2CC5F06}"/>
              </a:ext>
            </a:extLst>
          </p:cNvPr>
          <p:cNvSpPr txBox="1"/>
          <p:nvPr/>
        </p:nvSpPr>
        <p:spPr>
          <a:xfrm>
            <a:off x="5017530" y="143877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[2]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ADB190-61AD-42CB-9D92-19A053675DEB}"/>
              </a:ext>
            </a:extLst>
          </p:cNvPr>
          <p:cNvSpPr txBox="1"/>
          <p:nvPr/>
        </p:nvSpPr>
        <p:spPr>
          <a:xfrm>
            <a:off x="10129236" y="4250465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[8]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3CD5B77-AED4-51ED-20B0-48A821632579}"/>
              </a:ext>
            </a:extLst>
          </p:cNvPr>
          <p:cNvSpPr txBox="1"/>
          <p:nvPr/>
        </p:nvSpPr>
        <p:spPr>
          <a:xfrm>
            <a:off x="5457909" y="1325563"/>
            <a:ext cx="438374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Cloaked Sensors</a:t>
            </a:r>
          </a:p>
          <a:p>
            <a:pPr algn="just"/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low-invasive more accurate measurements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669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Rete</Template>
  <TotalTime>637</TotalTime>
  <Words>714</Words>
  <Application>Microsoft Office PowerPoint</Application>
  <PresentationFormat>Widescreen</PresentationFormat>
  <Paragraphs>95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Century Gothic</vt:lpstr>
      <vt:lpstr>Times New Roman</vt:lpstr>
      <vt:lpstr>Wingdings</vt:lpstr>
      <vt:lpstr>Rete</vt:lpstr>
      <vt:lpstr>Is Cloaking just Fiction?</vt:lpstr>
      <vt:lpstr>What is cloaking?</vt:lpstr>
      <vt:lpstr>Metamaterials</vt:lpstr>
      <vt:lpstr>Transformation Optics</vt:lpstr>
      <vt:lpstr>The 1^st Metamaterial Cloaking </vt:lpstr>
      <vt:lpstr>Limitations </vt:lpstr>
      <vt:lpstr>Alternative Techniques  </vt:lpstr>
      <vt:lpstr>Limitations of the alternative techniques</vt:lpstr>
      <vt:lpstr>Applications</vt:lpstr>
      <vt:lpstr>…beyond electromagnetism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Veroni, Stefano</dc:creator>
  <cp:lastModifiedBy>Veroni, Stefano</cp:lastModifiedBy>
  <cp:revision>87</cp:revision>
  <dcterms:created xsi:type="dcterms:W3CDTF">2019-11-21T20:36:30Z</dcterms:created>
  <dcterms:modified xsi:type="dcterms:W3CDTF">2022-06-02T17:31:51Z</dcterms:modified>
</cp:coreProperties>
</file>